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内容占位符 1"/>
          <p:cNvSpPr txBox="1"/>
          <p:nvPr/>
        </p:nvSpPr>
        <p:spPr bwMode="auto">
          <a:xfrm>
            <a:off x="360854" y="2637292"/>
            <a:ext cx="11485848" cy="1130246"/>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本文讲述了中国传统节日元宵节的起源故事</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帮助学习了解传统节日背后的文化背景</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培养学生的思维品质和文化意识。</a:t>
            </a:r>
            <a:endParaRPr lang="zh-CN" altLang="en-US" dirty="0"/>
          </a:p>
        </p:txBody>
      </p:sp>
      <p:pic>
        <p:nvPicPr>
          <p:cNvPr id="7" name="素养考向.eps" descr="id:2147487791;FounderCES"/>
          <p:cNvPicPr/>
          <p:nvPr/>
        </p:nvPicPr>
        <p:blipFill>
          <a:blip r:embed="rId1"/>
          <a:stretch>
            <a:fillRect/>
          </a:stretch>
        </p:blipFill>
        <p:spPr>
          <a:xfrm>
            <a:off x="360854" y="2780775"/>
            <a:ext cx="183769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99590"/>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讲述了中国传统节日元宵节的起源故事。</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5" name="图片 4"/>
          <p:cNvPicPr>
            <a:picLocks noChangeAspect="1"/>
          </p:cNvPicPr>
          <p:nvPr/>
        </p:nvPicPr>
        <p:blipFill>
          <a:blip r:embed="rId2"/>
          <a:stretch>
            <a:fillRect/>
          </a:stretch>
        </p:blipFill>
        <p:spPr>
          <a:xfrm>
            <a:off x="756229" y="1328411"/>
            <a:ext cx="10677955" cy="136566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is a traditional festival in China when people light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lanterns, set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fireworks, eat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enjoy family time. But do you know how this festival started?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man named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worked for the Emperor Wu of Han. 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met a crying maid called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emperor’s garden. He asked her what happened. And the maid said she was sad because she had no chance to go outside to meet her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promised to help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left the garden and went to the street. He started telling people that a big fire would happen on the 15th day of the first lunar month. It was the order of the Jade Emperor. The news spread quickly and people in the city were scared.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Emperor Wu of Han heard of it and asked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advice.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advised him to let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glutinous rice balls for the God of Fire to make him happy. He also advised everyone in the city to put up red lanterns and set off fireworks to create a wrong impression that the city was on fire. Seeing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Jade Emperor would not set on fire.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special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city was full of people and lanterns.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could meet their daughter in the crowd. The city was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Emperor Wu of Han was happy. From then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15th day of the first lunar month has been called the Lantern Festival.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spread the false news of a big fire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help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meet her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make the Emperor Wu of Han happy.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make people eat glutinous rice balls.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3306" y="846043"/>
            <a:ext cx="407484" cy="461665"/>
          </a:xfrm>
          <a:prstGeom prst="rect">
            <a:avLst/>
          </a:prstGeom>
        </p:spPr>
        <p:txBody>
          <a:bodyPr wrap="none">
            <a:spAutoFit/>
          </a:bodyPr>
          <a:lstStyle/>
          <a:p>
            <a:r>
              <a:rPr lang="en-US" altLang="zh-CN" sz="2400" dirty="0"/>
              <a:t>A</a:t>
            </a:r>
            <a:endParaRPr lang="zh-CN" altLang="en-US" dirty="0"/>
          </a:p>
        </p:txBody>
      </p:sp>
      <p:sp>
        <p:nvSpPr>
          <p:cNvPr id="6" name="内容占位符 1"/>
          <p:cNvSpPr txBox="1"/>
          <p:nvPr/>
        </p:nvSpPr>
        <p:spPr bwMode="auto">
          <a:xfrm>
            <a:off x="360854" y="297822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“And the maid said she was sad because she had no chance to go outside to meet her family</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smtClean="0">
                <a:solidFill>
                  <a:srgbClr val="FF0000"/>
                </a:solidFill>
                <a:latin typeface="Times New Roman" panose="02020603050405020304" pitchFamily="18" charset="0"/>
                <a:ea typeface="宋体" panose="02010600030101010101" pitchFamily="2" charset="-122"/>
              </a:rPr>
              <a:t>“Dongfang promised to help Yuanxiao</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可知，东方朔散布大火的假消息是为了帮助元宵见家人。故选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43910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 order of events for the festival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met her in the crowd.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spread the news of a big fire.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put up red lanterns and set off fireworks.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sad because she missed her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③④①②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④②③①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②④③①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30774" y="1699480"/>
            <a:ext cx="2779196" cy="407993"/>
          </a:xfrm>
          <a:prstGeom prst="rect">
            <a:avLst/>
          </a:prstGeom>
        </p:spPr>
      </p:pic>
      <p:sp>
        <p:nvSpPr>
          <p:cNvPr id="4" name="矩形 3"/>
          <p:cNvSpPr/>
          <p:nvPr/>
        </p:nvSpPr>
        <p:spPr>
          <a:xfrm>
            <a:off x="873306" y="1624771"/>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346237"/>
          </a:xfrm>
        </p:spPr>
        <p:txBody>
          <a:bodyPr/>
          <a:lstStyle/>
          <a:p>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rPr>
              <a:t>“And the maid said she was sad because she had no chance to go outside to meet her family</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“He started telling people that a big fire would happen on the 15th day of the first lunar month</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“He also advised everyone in the city to put up red lanterns and set off fireworks to create a wrong impression that the city was on fire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err="1">
                <a:solidFill>
                  <a:srgbClr val="FF0000"/>
                </a:solidFill>
                <a:latin typeface="Times New Roman" panose="02020603050405020304" pitchFamily="18" charset="0"/>
                <a:ea typeface="宋体" panose="02010600030101010101" pitchFamily="2" charset="-122"/>
              </a:rPr>
              <a:t>Yuanxiao’s</a:t>
            </a:r>
            <a:r>
              <a:rPr lang="en-US" altLang="zh-CN" b="1" dirty="0">
                <a:solidFill>
                  <a:srgbClr val="FF0000"/>
                </a:solidFill>
                <a:latin typeface="Times New Roman" panose="02020603050405020304" pitchFamily="18" charset="0"/>
                <a:ea typeface="宋体" panose="02010600030101010101" pitchFamily="2" charset="-122"/>
              </a:rPr>
              <a:t> parents could meet their daughter in the crowd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可知，节日活动的正确顺序是</a:t>
            </a:r>
            <a:r>
              <a:rPr lang="en-US" altLang="zh-CN" b="1" dirty="0">
                <a:solidFill>
                  <a:srgbClr val="FF0000"/>
                </a:solidFill>
                <a:latin typeface="宋体" panose="02010600030101010101" pitchFamily="2" charset="-122"/>
                <a:cs typeface="Times New Roman" panose="02020603050405020304" pitchFamily="18" charset="0"/>
              </a:rPr>
              <a:t>④②③①</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9998"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推理判断题。根据文章内容，东方朔传播大火的消息，是为了让元宵和家人团聚，这些行为说明东方朔很聪明且乐于助人。故选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330751"/>
            <a:ext cx="11485848" cy="2861310"/>
          </a:xfrm>
        </p:spPr>
        <p:txBody>
          <a:bodyPr/>
          <a:lstStyle/>
          <a:p>
            <a:pPr hangingPunct="0">
              <a:spcAft>
                <a:spcPts val="0"/>
              </a:spcAft>
              <a:tabLst>
                <a:tab pos="51974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Dongfang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3034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quiet.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3034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Strict and unfriendly.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3034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Clever and helpful.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06710" y="1481319"/>
            <a:ext cx="3732525" cy="395874"/>
          </a:xfrm>
          <a:prstGeom prst="rect">
            <a:avLst/>
          </a:prstGeom>
        </p:spPr>
      </p:pic>
      <p:sp>
        <p:nvSpPr>
          <p:cNvPr id="4" name="矩形 3"/>
          <p:cNvSpPr/>
          <p:nvPr/>
        </p:nvSpPr>
        <p:spPr>
          <a:xfrm>
            <a:off x="873306" y="1430674"/>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140823"/>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a:t>
            </a:r>
            <a:r>
              <a:rPr lang="en-US" altLang="zh-CN" b="1">
                <a:solidFill>
                  <a:srgbClr val="FF0000"/>
                </a:solidFill>
                <a:latin typeface="Times New Roman" panose="02020603050405020304" pitchFamily="18" charset="0"/>
                <a:ea typeface="宋体" panose="02010600030101010101" pitchFamily="2" charset="-122"/>
              </a:rPr>
              <a:t>“The Lantern Festival is a traditional festival in China when people light lanterns,set off fireworks, eat </a:t>
            </a:r>
            <a:r>
              <a:rPr lang="en-US" altLang="zh-CN" b="1" i="1">
                <a:solidFill>
                  <a:srgbClr val="FF0000"/>
                </a:solidFill>
                <a:latin typeface="Times New Roman" panose="02020603050405020304" pitchFamily="18" charset="0"/>
                <a:ea typeface="宋体" panose="02010600030101010101" pitchFamily="2" charset="-122"/>
              </a:rPr>
              <a:t>yuanxiao</a:t>
            </a:r>
            <a:r>
              <a:rPr lang="en-US" altLang="zh-CN" b="1">
                <a:solidFill>
                  <a:srgbClr val="FF0000"/>
                </a:solidFill>
                <a:latin typeface="Times New Roman" panose="02020603050405020304" pitchFamily="18" charset="0"/>
                <a:ea typeface="宋体" panose="02010600030101010101" pitchFamily="2" charset="-122"/>
              </a:rPr>
              <a:t> and enjoy family time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do you know how this festival started</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可知，文章主要讲述了元宵节是如何开始的。故选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908720"/>
            <a:ext cx="11485848" cy="2308324"/>
          </a:xfrm>
        </p:spPr>
        <p:txBody>
          <a:bodyPr/>
          <a:lstStyle/>
          <a:p>
            <a:pPr hangingPunct="0">
              <a:spcAft>
                <a:spcPts val="0"/>
              </a:spcAft>
              <a:tabLst>
                <a:tab pos="47529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idea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tells a story about a big fire.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explains how the Lantern Festival started.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introduces the Lantern Festival activities.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06710" y="1071320"/>
            <a:ext cx="3267979" cy="403953"/>
          </a:xfrm>
          <a:prstGeom prst="rect">
            <a:avLst/>
          </a:prstGeom>
        </p:spPr>
      </p:pic>
      <p:sp>
        <p:nvSpPr>
          <p:cNvPr id="4" name="矩形 3"/>
          <p:cNvSpPr/>
          <p:nvPr/>
        </p:nvSpPr>
        <p:spPr>
          <a:xfrm>
            <a:off x="873306" y="1008643"/>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3152</Words>
  <Application>WPS 演示</Application>
  <PresentationFormat>自定义</PresentationFormat>
  <Paragraphs>53</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461</cp:revision>
  <dcterms:created xsi:type="dcterms:W3CDTF">2020-11-06T05:24:00Z</dcterms:created>
  <dcterms:modified xsi:type="dcterms:W3CDTF">2025-09-17T06:47:55Z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